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4" r:id="rId46"/>
  </p:sldIdLst>
  <p:sldSz cx="9144000" cy="5143500" type="screen16x9"/>
  <p:notesSz cx="6858000" cy="9144000"/>
  <p:embeddedFontLst>
    <p:embeddedFont>
      <p:font typeface="Proxima Nova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E9915-E7C5-5149-FCAB-64C7C8A4BF4C}" v="9" dt="2024-10-10T12:20:59.758"/>
    <p1510:client id="{314B0B56-6205-A349-C7A3-DB5B78E66B40}" v="3" dt="2024-10-10T18:09:13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ffa9ac2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ffa9ac2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3321a117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3321a117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a902e81d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a902e81d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d9ba6b2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d9ba6b2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252bdbd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252bdbd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75a59ea4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75a59ea4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d9ba6b2e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d9ba6b2e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d9ba6b2e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d9ba6b2e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db994a4b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db994a4b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b252bdbd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b252bdbd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d9ba6b2e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d9ba6b2e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3321a11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3321a11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649b3f566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649b3f566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649b3f566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649b3f566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67240ac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67240ac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68e8355f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68e8355f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68e8355f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68e8355f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68e8355f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68e8355f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a56ed4e9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a56ed4e9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68e8355f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68e8355f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a56ed4e9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a56ed4e9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a56ed4e9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a56ed4e9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649b3f56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649b3f56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68e8355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68e8355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68e8355f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68e8355f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d9ba6b2e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d9ba6b2e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d9ba6b2e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d9ba6b2e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d9ba6b2e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d9ba6b2e6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dfec3d6d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dfec3d6d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75a59ea48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75a59ea48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e72048c6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e72048c6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e703ecb1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e703ecb1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68e8355f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68e8355f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649b3f56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649b3f56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649b3f56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649b3f566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d7775c8f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d7775c8f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d7775c8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d7775c8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d7775c8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d7775c8f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0951bb0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0951bb0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7bd81e62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7bd81e62a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d9ba6b2e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d9ba6b2e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d9ba6b2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d9ba6b2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75a59ea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75a59ea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75a59ea4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75a59ea4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75a59ea4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75a59ea4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gsoftmoderna.inf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739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Engenharia de Software I (2ECOM.042)</a:t>
            </a:r>
            <a:endParaRPr sz="31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dirty="0" err="1"/>
              <a:t>Apresentação</a:t>
            </a:r>
            <a:r>
              <a:rPr lang="en" sz="3100" b="1" dirty="0"/>
              <a:t> da </a:t>
            </a:r>
            <a:r>
              <a:rPr lang="en" sz="3100" b="1" dirty="0" err="1"/>
              <a:t>Disciplina</a:t>
            </a:r>
            <a:r>
              <a:rPr lang="en" sz="3100" b="1" dirty="0"/>
              <a:t> - 2024/2 </a:t>
            </a:r>
            <a:endParaRPr sz="31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Prof. Eduardo Cunha Campos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edu@cefetmg.br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Cargos de mercado para ES </a:t>
            </a:r>
            <a:endParaRPr sz="3400"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679500" y="1152475"/>
            <a:ext cx="3356100" cy="381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Software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FullStack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Frontend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Backend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Mobile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Programador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 Lead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Arquiteto de Software</a:t>
            </a:r>
            <a:endParaRPr sz="2000"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4637500" y="1152475"/>
            <a:ext cx="32559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Scrum Master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Agile Master/Coach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Gerente de Projetos</a:t>
            </a:r>
            <a:endParaRPr sz="2000"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641900" y="2676475"/>
            <a:ext cx="3356100" cy="90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Qualidade (QA)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Testes</a:t>
            </a:r>
            <a:endParaRPr sz="200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4641900" y="3743275"/>
            <a:ext cx="28239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Owner (PO)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Manager (PM)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Requisitos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Devs trabalham próximos dos seguintes cargos</a:t>
            </a:r>
            <a:endParaRPr sz="3100"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59578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2813100" y="1685875"/>
            <a:ext cx="2823900" cy="90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Cientista de Dados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Dados</a:t>
            </a:r>
            <a:endParaRPr sz="2000"/>
          </a:p>
        </p:txBody>
      </p:sp>
      <p:sp>
        <p:nvSpPr>
          <p:cNvPr id="125" name="Google Shape;125;p23"/>
          <p:cNvSpPr txBox="1"/>
          <p:nvPr/>
        </p:nvSpPr>
        <p:spPr>
          <a:xfrm>
            <a:off x="3576600" y="1191675"/>
            <a:ext cx="131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Dados</a:t>
            </a:r>
            <a:endParaRPr sz="2200"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146100" y="1685875"/>
            <a:ext cx="24594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Designer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Researcher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Writer</a:t>
            </a:r>
            <a:endParaRPr sz="2000"/>
          </a:p>
        </p:txBody>
      </p:sp>
      <p:sp>
        <p:nvSpPr>
          <p:cNvPr id="127" name="Google Shape;127;p23"/>
          <p:cNvSpPr txBox="1"/>
          <p:nvPr/>
        </p:nvSpPr>
        <p:spPr>
          <a:xfrm>
            <a:off x="833400" y="1191675"/>
            <a:ext cx="108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UX/UI</a:t>
            </a:r>
            <a:endParaRPr sz="2200"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5937300" y="1685875"/>
            <a:ext cx="3105900" cy="2154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Administrador de Rede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Site Reliability Engineer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Release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Suporte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Segurança </a:t>
            </a:r>
            <a:endParaRPr sz="2000"/>
          </a:p>
        </p:txBody>
      </p:sp>
      <p:sp>
        <p:nvSpPr>
          <p:cNvPr id="129" name="Google Shape;129;p23"/>
          <p:cNvSpPr txBox="1"/>
          <p:nvPr/>
        </p:nvSpPr>
        <p:spPr>
          <a:xfrm>
            <a:off x="6948082" y="1191675"/>
            <a:ext cx="135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Ops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60700" y="445600"/>
            <a:ext cx="4105800" cy="25992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730475" y="1137150"/>
            <a:ext cx="3065100" cy="17772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3025675" y="41800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3189125" y="272050"/>
            <a:ext cx="3922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                 </a:t>
            </a:r>
            <a:r>
              <a:rPr lang="en" sz="1600">
                <a:solidFill>
                  <a:srgbClr val="666666"/>
                </a:solidFill>
              </a:rPr>
              <a:t>Bacharéis em CC/SI </a:t>
            </a:r>
            <a:endParaRPr sz="16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                 (atuando no "mercado" hoje)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207925" y="1567450"/>
            <a:ext cx="184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Engenheiros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de Software</a:t>
            </a:r>
            <a:endParaRPr b="1"/>
          </a:p>
        </p:txBody>
      </p:sp>
      <p:sp>
        <p:nvSpPr>
          <p:cNvPr id="140" name="Google Shape;140;p24"/>
          <p:cNvSpPr txBox="1"/>
          <p:nvPr/>
        </p:nvSpPr>
        <p:spPr>
          <a:xfrm>
            <a:off x="649425" y="3455725"/>
            <a:ext cx="30651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Figura meramente ilustrativa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B5394"/>
                </a:solidFill>
              </a:rPr>
              <a:t>O que eu preciso para ser um excelente Engenheiro de Software?</a:t>
            </a:r>
            <a:endParaRPr sz="4800">
              <a:solidFill>
                <a:srgbClr val="0B5394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8320058" y="4434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2138000" y="666825"/>
            <a:ext cx="2921700" cy="76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Fundamentos de Programação</a:t>
            </a:r>
            <a:endParaRPr sz="1900"/>
          </a:p>
        </p:txBody>
      </p:sp>
      <p:sp>
        <p:nvSpPr>
          <p:cNvPr id="153" name="Google Shape;153;p26"/>
          <p:cNvSpPr txBox="1"/>
          <p:nvPr/>
        </p:nvSpPr>
        <p:spPr>
          <a:xfrm>
            <a:off x="2138000" y="2343225"/>
            <a:ext cx="29217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Engenharia de Software</a:t>
            </a:r>
            <a:endParaRPr sz="1900"/>
          </a:p>
        </p:txBody>
      </p:sp>
      <p:sp>
        <p:nvSpPr>
          <p:cNvPr id="154" name="Google Shape;154;p26"/>
          <p:cNvSpPr txBox="1"/>
          <p:nvPr/>
        </p:nvSpPr>
        <p:spPr>
          <a:xfrm>
            <a:off x="5490800" y="1733625"/>
            <a:ext cx="2230500" cy="477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Fundamentos</a:t>
            </a:r>
            <a:endParaRPr sz="1900"/>
          </a:p>
        </p:txBody>
      </p:sp>
      <p:sp>
        <p:nvSpPr>
          <p:cNvPr id="155" name="Google Shape;155;p26"/>
          <p:cNvSpPr txBox="1"/>
          <p:nvPr/>
        </p:nvSpPr>
        <p:spPr>
          <a:xfrm>
            <a:off x="5490800" y="2800425"/>
            <a:ext cx="21927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Prática</a:t>
            </a:r>
            <a:endParaRPr sz="1900"/>
          </a:p>
        </p:txBody>
      </p:sp>
      <p:cxnSp>
        <p:nvCxnSpPr>
          <p:cNvPr id="156" name="Google Shape;156;p26"/>
          <p:cNvCxnSpPr>
            <a:stCxn id="153" idx="3"/>
            <a:endCxn id="154" idx="1"/>
          </p:cNvCxnSpPr>
          <p:nvPr/>
        </p:nvCxnSpPr>
        <p:spPr>
          <a:xfrm rot="10800000" flipH="1">
            <a:off x="5059700" y="1972125"/>
            <a:ext cx="4311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6"/>
          <p:cNvCxnSpPr>
            <a:stCxn id="153" idx="3"/>
            <a:endCxn id="155" idx="1"/>
          </p:cNvCxnSpPr>
          <p:nvPr/>
        </p:nvCxnSpPr>
        <p:spPr>
          <a:xfrm>
            <a:off x="5059700" y="2581725"/>
            <a:ext cx="4311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26"/>
          <p:cNvSpPr txBox="1"/>
          <p:nvPr/>
        </p:nvSpPr>
        <p:spPr>
          <a:xfrm>
            <a:off x="1412700" y="3562425"/>
            <a:ext cx="19668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Soft Skills</a:t>
            </a:r>
            <a:endParaRPr sz="1900"/>
          </a:p>
        </p:txBody>
      </p:sp>
      <p:sp>
        <p:nvSpPr>
          <p:cNvPr id="159" name="Google Shape;159;p26"/>
          <p:cNvSpPr txBox="1"/>
          <p:nvPr/>
        </p:nvSpPr>
        <p:spPr>
          <a:xfrm>
            <a:off x="4079700" y="3562425"/>
            <a:ext cx="19668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Negócios</a:t>
            </a:r>
            <a:endParaRPr sz="1900"/>
          </a:p>
        </p:txBody>
      </p:sp>
      <p:cxnSp>
        <p:nvCxnSpPr>
          <p:cNvPr id="160" name="Google Shape;160;p26"/>
          <p:cNvCxnSpPr>
            <a:stCxn id="152" idx="2"/>
            <a:endCxn id="153" idx="0"/>
          </p:cNvCxnSpPr>
          <p:nvPr/>
        </p:nvCxnSpPr>
        <p:spPr>
          <a:xfrm>
            <a:off x="3598850" y="1436325"/>
            <a:ext cx="0" cy="9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6"/>
          <p:cNvCxnSpPr>
            <a:stCxn id="153" idx="2"/>
            <a:endCxn id="158" idx="0"/>
          </p:cNvCxnSpPr>
          <p:nvPr/>
        </p:nvCxnSpPr>
        <p:spPr>
          <a:xfrm flipH="1">
            <a:off x="2396150" y="2820225"/>
            <a:ext cx="12027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6"/>
          <p:cNvCxnSpPr>
            <a:stCxn id="153" idx="2"/>
            <a:endCxn id="159" idx="0"/>
          </p:cNvCxnSpPr>
          <p:nvPr/>
        </p:nvCxnSpPr>
        <p:spPr>
          <a:xfrm>
            <a:off x="3598850" y="2820225"/>
            <a:ext cx="14643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6"/>
          <p:cNvCxnSpPr/>
          <p:nvPr/>
        </p:nvCxnSpPr>
        <p:spPr>
          <a:xfrm rot="10800000" flipH="1">
            <a:off x="309500" y="1589650"/>
            <a:ext cx="8443500" cy="12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6"/>
          <p:cNvCxnSpPr/>
          <p:nvPr/>
        </p:nvCxnSpPr>
        <p:spPr>
          <a:xfrm rot="10800000" flipH="1">
            <a:off x="309500" y="3418450"/>
            <a:ext cx="8443500" cy="1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5" name="Google Shape;165;p26"/>
          <p:cNvSpPr txBox="1"/>
          <p:nvPr/>
        </p:nvSpPr>
        <p:spPr>
          <a:xfrm>
            <a:off x="7969475" y="1810400"/>
            <a:ext cx="1194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dirty="0">
                <a:solidFill>
                  <a:srgbClr val="FF0000"/>
                </a:solidFill>
              </a:rPr>
              <a:t>2ECOM.042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7807875" y="1667200"/>
            <a:ext cx="189300" cy="65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88" y="735926"/>
            <a:ext cx="8856225" cy="33560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3" name="Google Shape;173;p27"/>
          <p:cNvSpPr txBox="1"/>
          <p:nvPr/>
        </p:nvSpPr>
        <p:spPr>
          <a:xfrm>
            <a:off x="830275" y="4284675"/>
            <a:ext cx="757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Montandon et al. What Skills do IT Companies look for in New Developers? A Study with Stack Overflow Jobs, 2020.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66666"/>
                </a:solidFill>
              </a:rPr>
              <a:t>“Muitas vezes, contratamos um dev pelos seus hard skills, mas somos forçados a demiti-lo por causa dos soft skills”</a:t>
            </a:r>
            <a:endParaRPr sz="3400">
              <a:solidFill>
                <a:srgbClr val="666666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“Eu não quero desenvolvedor só tarefeiro…”</a:t>
            </a:r>
            <a:endParaRPr sz="3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400190" y="1823526"/>
            <a:ext cx="8520600" cy="1664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>
              <a:lnSpc>
                <a:spcPct val="114000"/>
              </a:lnSpc>
              <a:buNone/>
            </a:pPr>
            <a:r>
              <a:rPr lang="en" sz="3200" b="1" dirty="0">
                <a:solidFill>
                  <a:srgbClr val="4A86E8"/>
                </a:solidFill>
              </a:rPr>
              <a:t>2ECOM.042 - Engenharia de Software I </a:t>
            </a:r>
            <a:endParaRPr sz="3200" b="1" dirty="0">
              <a:solidFill>
                <a:srgbClr val="4A86E8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Programming in the small</a:t>
            </a:r>
            <a:r>
              <a:rPr lang="en" sz="2500"/>
              <a:t> vs </a:t>
            </a:r>
            <a:r>
              <a:rPr lang="en" sz="2500" b="1"/>
              <a:t>Programming in the large</a:t>
            </a:r>
            <a:endParaRPr sz="2500" b="1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/>
              <a:t>                       </a:t>
            </a:r>
            <a:endParaRPr sz="27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/>
              <a:t>      </a:t>
            </a:r>
            <a:r>
              <a:rPr lang="en" sz="2300"/>
              <a:t>Programação                       Engenharia de software</a:t>
            </a:r>
            <a:endParaRPr sz="2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  <p:cxnSp>
        <p:nvCxnSpPr>
          <p:cNvPr id="198" name="Google Shape;198;p31"/>
          <p:cNvCxnSpPr/>
          <p:nvPr/>
        </p:nvCxnSpPr>
        <p:spPr>
          <a:xfrm>
            <a:off x="2462275" y="1787625"/>
            <a:ext cx="0" cy="60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31"/>
          <p:cNvCxnSpPr/>
          <p:nvPr/>
        </p:nvCxnSpPr>
        <p:spPr>
          <a:xfrm>
            <a:off x="6729475" y="1787625"/>
            <a:ext cx="0" cy="60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35500" y="13810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Motivação &amp; Importância</a:t>
            </a:r>
            <a:endParaRPr sz="3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 </a:t>
            </a:r>
            <a:r>
              <a:rPr lang="en" sz="2200"/>
              <a:t>(programming in the small)</a:t>
            </a:r>
            <a:endParaRPr sz="2200"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Um problema, algoritmo ou funcionalidade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Um desenvolvedor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Poucas linhas de código (~KLOC)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Pouca ou nenhuma manutenção futura</a:t>
            </a:r>
            <a:endParaRPr sz="22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Engenharia de Software </a:t>
            </a:r>
            <a:r>
              <a:rPr lang="en" sz="2200"/>
              <a:t>(programming in the large)</a:t>
            </a:r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funcionalidades</a:t>
            </a:r>
            <a:endParaRPr sz="20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linhas de código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desenvolvedores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Diversos clientes, versões e tecnologias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Interfaces e integrações externas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Manutenção e operação por anos 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Requisitos não-funcionais (segurança, escalabilidade, etc)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etc</a:t>
            </a:r>
            <a:endParaRPr sz="22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desenvolvedores ⇒ </a:t>
            </a:r>
            <a:r>
              <a:rPr lang="en" sz="2200" b="1"/>
              <a:t>Processos </a:t>
            </a:r>
            <a:r>
              <a:rPr lang="en" sz="2200"/>
              <a:t>(cap. 2)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Extreme Programming (XP)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Scrum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Kanban</a:t>
            </a:r>
            <a:endParaRPr sz="20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funcionalidades ⇒ </a:t>
            </a:r>
            <a:r>
              <a:rPr lang="en" sz="2200" b="1"/>
              <a:t>Requisitos </a:t>
            </a:r>
            <a:r>
              <a:rPr lang="en" sz="2200"/>
              <a:t>(cap. 3)</a:t>
            </a:r>
            <a:endParaRPr sz="2000" b="1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Histórias de Usuários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Casos de Uso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MVPs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Testes A/B</a:t>
            </a:r>
            <a:endParaRPr sz="20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235500" y="619075"/>
            <a:ext cx="883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LOC ⇒ </a:t>
            </a:r>
            <a:r>
              <a:rPr lang="en" sz="2200" b="1"/>
              <a:t>Modelos </a:t>
            </a:r>
            <a:r>
              <a:rPr lang="en" sz="2200"/>
              <a:t>(cap. 4)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Modelos gráficos (“uma figura vale mais do que mil palavras”)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○"/>
            </a:pPr>
            <a:r>
              <a:rPr lang="en" sz="2200"/>
              <a:t>Diagramas UML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235500" y="546850"/>
            <a:ext cx="8709300" cy="22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LOC ⇒ </a:t>
            </a:r>
            <a:r>
              <a:rPr lang="en" sz="2200" b="1"/>
              <a:t>Projeto </a:t>
            </a:r>
            <a:r>
              <a:rPr lang="en" sz="2000" b="1"/>
              <a:t>&amp; </a:t>
            </a:r>
            <a:r>
              <a:rPr lang="en" sz="2200" b="1"/>
              <a:t>Arquitetura</a:t>
            </a:r>
            <a:r>
              <a:rPr lang="en" sz="2200"/>
              <a:t> (caps. 5, 6 e 7)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Princípios de Projeto:  coesão &amp; acoplamento; SOLID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Padrões de Projeto: </a:t>
            </a:r>
            <a:r>
              <a:rPr lang="en" sz="2000"/>
              <a:t>singleton, Proxy, Adaptadores, etc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200"/>
              <a:t>Arquitetura: camadas, MVC, microsserviços, Pub/Sub, etc</a:t>
            </a:r>
            <a:endParaRPr sz="2000"/>
          </a:p>
          <a:p>
            <a:pPr marL="4572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00" y="804062"/>
            <a:ext cx="4569150" cy="36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Mudanças constantes ⇒ </a:t>
            </a:r>
            <a:r>
              <a:rPr lang="en" sz="2200" b="1"/>
              <a:t>Testes </a:t>
            </a:r>
            <a:r>
              <a:rPr lang="en" sz="2000" b="1"/>
              <a:t>Automatizados </a:t>
            </a:r>
            <a:r>
              <a:rPr lang="en" sz="2200"/>
              <a:t>(cap. 8)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unidade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integração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sistema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4" y="690574"/>
            <a:ext cx="3703800" cy="1935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40"/>
          <p:cNvSpPr txBox="1"/>
          <p:nvPr/>
        </p:nvSpPr>
        <p:spPr>
          <a:xfrm>
            <a:off x="4896500" y="664025"/>
            <a:ext cx="3777300" cy="244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0"/>
          <p:cNvSpPr txBox="1"/>
          <p:nvPr/>
        </p:nvSpPr>
        <p:spPr>
          <a:xfrm>
            <a:off x="5228250" y="1213900"/>
            <a:ext cx="326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Qual código falta aqui?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4" y="538174"/>
            <a:ext cx="3703800" cy="1935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725" y="511400"/>
            <a:ext cx="3765150" cy="2291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100" y="15334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Toda empresa está se transformando em uma empresa de software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Usado por anos ⇒ </a:t>
            </a:r>
            <a:r>
              <a:rPr lang="en" sz="2200" b="1"/>
              <a:t>Manutenção ou refactoring </a:t>
            </a:r>
            <a:r>
              <a:rPr lang="en" sz="2200"/>
              <a:t>(cap. 9)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Catálogos de refactoring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Code smells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Temos também que operar ⇒ </a:t>
            </a:r>
            <a:r>
              <a:rPr lang="en" sz="2200" b="1"/>
              <a:t>DevOps </a:t>
            </a:r>
            <a:r>
              <a:rPr lang="en" sz="2200"/>
              <a:t>(cap. 10)</a:t>
            </a:r>
            <a:endParaRPr sz="2000" b="1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Controle de versões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Gerenciamento de branches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Integração Contínua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Deployment contínuo 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etc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66666"/>
                </a:solidFill>
              </a:rPr>
              <a:t>Mais uma comparação para tentar explicar o trabalho de um ES</a:t>
            </a:r>
            <a:endParaRPr sz="3400">
              <a:solidFill>
                <a:srgbClr val="666666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235500" y="6190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Trabalho de um ES é parecido com a administração de uma grande cidade</a:t>
            </a:r>
            <a:endParaRPr sz="31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400"/>
              <a:t>software 〜 cidade digital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um pouco mais…</a:t>
            </a:r>
            <a:endParaRPr sz="2200"/>
          </a:p>
        </p:txBody>
      </p:sp>
      <p:sp>
        <p:nvSpPr>
          <p:cNvPr id="294" name="Google Shape;29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funciona 24 horas → idem software (operação)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diversos bairros → módulos, camadas, etc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que se integrar com municípios vizinhos → integração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precisa de um plano de expansão → novas features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problemas de segurança → idem para software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milhares de funcionários  → idem empresas software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problemas de limpeza → clean code, qualidade 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T's da Engenharia de Software</a:t>
            </a:r>
            <a:endParaRPr sz="2200"/>
          </a:p>
        </p:txBody>
      </p:sp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02" name="Google Shape;302;p47"/>
          <p:cNvSpPr txBox="1"/>
          <p:nvPr/>
        </p:nvSpPr>
        <p:spPr>
          <a:xfrm>
            <a:off x="823875" y="1075850"/>
            <a:ext cx="30894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Time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alinhar pessoas, processos, trabalho em equipe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4786275" y="1075850"/>
            <a:ext cx="30906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Tempo</a:t>
            </a:r>
            <a:endParaRPr sz="2900" b="1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sistemas duram anos; manutenção, evolução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823875" y="3133250"/>
            <a:ext cx="30894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</a:t>
            </a:r>
            <a:r>
              <a:rPr lang="en" sz="2600" b="1">
                <a:solidFill>
                  <a:schemeClr val="dk2"/>
                </a:solidFill>
              </a:rPr>
              <a:t>amanho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sistemas têm MLOC; complexidade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05" name="Google Shape;305;p47"/>
          <p:cNvSpPr txBox="1"/>
          <p:nvPr/>
        </p:nvSpPr>
        <p:spPr>
          <a:xfrm>
            <a:off x="4786275" y="3133250"/>
            <a:ext cx="30906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Tecnologia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ferramenta de trabalho; evolução constante; legado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body" idx="1"/>
          </p:nvPr>
        </p:nvSpPr>
        <p:spPr>
          <a:xfrm>
            <a:off x="464100" y="1685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Mais informações sobre a disciplina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Pré-requisitos</a:t>
            </a:r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Algoritmos e estruturas de dados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Orientação a objetos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Conhecimento básico de BDs (para o trabalho prático)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Importante para alunos que não são de CC ou SI 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Desejável: aluno deve estar na metade final do seu curso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18" name="Google Shape;31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Bibliografia Principal </a:t>
            </a:r>
            <a:endParaRPr/>
          </a:p>
        </p:txBody>
      </p:sp>
      <p:sp>
        <p:nvSpPr>
          <p:cNvPr id="332" name="Google Shape;33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33" name="Google Shape;333;p51"/>
          <p:cNvSpPr txBox="1"/>
          <p:nvPr/>
        </p:nvSpPr>
        <p:spPr>
          <a:xfrm>
            <a:off x="642950" y="3862700"/>
            <a:ext cx="7170000" cy="843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Versão Web (aberta):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https://engsoftmoderna.info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1170125"/>
            <a:ext cx="3151213" cy="25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Capítulos</a:t>
            </a:r>
            <a:endParaRPr/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Introdução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Processos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Requisitos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Modelos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Princípios de Projeto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Padrões de Projeto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Arquitetura</a:t>
            </a: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41" name="Google Shape;34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42" name="Google Shape;342;p52"/>
          <p:cNvSpPr txBox="1">
            <a:spLocks noGrp="1"/>
          </p:cNvSpPr>
          <p:nvPr>
            <p:ph type="body" idx="1"/>
          </p:nvPr>
        </p:nvSpPr>
        <p:spPr>
          <a:xfrm>
            <a:off x="4807500" y="1152475"/>
            <a:ext cx="410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Testes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Refactoring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DevOps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Apêndice A: Git</a:t>
            </a:r>
            <a:endParaRPr sz="2200"/>
          </a:p>
          <a:p>
            <a:pPr marL="45720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83100" y="1533475"/>
            <a:ext cx="89382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Bancos, comércio, transporte, hotéis, mídia, educação, saúde, lazer, moeda, etc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Também estão disponíveis </a:t>
            </a:r>
            <a:r>
              <a:rPr lang="en" sz="1900"/>
              <a:t>(</a:t>
            </a:r>
            <a:r>
              <a:rPr lang="en" sz="1900">
                <a:solidFill>
                  <a:schemeClr val="dk2"/>
                </a:solidFill>
              </a:rPr>
              <a:t>https://engsoftmoderna.info</a:t>
            </a:r>
            <a:r>
              <a:rPr lang="en" sz="1900"/>
              <a:t>)</a:t>
            </a:r>
            <a:endParaRPr sz="1900"/>
          </a:p>
        </p:txBody>
      </p:sp>
      <p:sp>
        <p:nvSpPr>
          <p:cNvPr id="348" name="Google Shape;34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Slides (para 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Exercícios de V ou F (para 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Código fonte (IDE online repl.it)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FAQs (cada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Artigos didáticos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49" name="Google Shape;34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>
            <a:spLocks noGrp="1"/>
          </p:cNvSpPr>
          <p:nvPr>
            <p:ph type="title"/>
          </p:nvPr>
        </p:nvSpPr>
        <p:spPr>
          <a:xfrm>
            <a:off x="1579475" y="1740425"/>
            <a:ext cx="604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Bibliografia Complementar</a:t>
            </a:r>
            <a:endParaRPr sz="3200"/>
          </a:p>
        </p:txBody>
      </p:sp>
      <p:sp>
        <p:nvSpPr>
          <p:cNvPr id="355" name="Google Shape;35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/>
        </p:nvSpPr>
        <p:spPr>
          <a:xfrm>
            <a:off x="4095400" y="679325"/>
            <a:ext cx="73446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0" y="152400"/>
            <a:ext cx="1461879" cy="23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791" y="152400"/>
            <a:ext cx="1569300" cy="233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853" y="164525"/>
            <a:ext cx="1793497" cy="23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112" y="209550"/>
            <a:ext cx="1738676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6550" y="209550"/>
            <a:ext cx="1793500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150" y="2824187"/>
            <a:ext cx="1461875" cy="17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9425" y="2824187"/>
            <a:ext cx="1461875" cy="192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5150" y="2824187"/>
            <a:ext cx="1142557" cy="17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03150" y="2824187"/>
            <a:ext cx="1569300" cy="19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228600"/>
            <a:ext cx="1475650" cy="224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640" y="228600"/>
            <a:ext cx="1643275" cy="220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204" y="234025"/>
            <a:ext cx="1729071" cy="216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75" y="2819400"/>
            <a:ext cx="1643275" cy="210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7600" y="2822275"/>
            <a:ext cx="1643275" cy="216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350" y="2826507"/>
            <a:ext cx="1729075" cy="213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950" y="309587"/>
            <a:ext cx="1569300" cy="204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386" name="Google Shape;386;p57"/>
          <p:cNvSpPr txBox="1">
            <a:spLocks noGrp="1"/>
          </p:cNvSpPr>
          <p:nvPr>
            <p:ph type="body" idx="1"/>
          </p:nvPr>
        </p:nvSpPr>
        <p:spPr>
          <a:xfrm>
            <a:off x="311700" y="966192"/>
            <a:ext cx="8637900" cy="3985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2200" dirty="0"/>
              <a:t>3 listas de exercícios práticos: 5 pontos</a:t>
            </a:r>
            <a:endParaRPr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Lista 1 – 1 </a:t>
            </a:r>
            <a:r>
              <a:rPr lang="en" sz="1800" dirty="0" err="1"/>
              <a:t>ponto</a:t>
            </a:r>
            <a:endParaRPr lang="en" sz="180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Lista 2 e Lista 3 – 2 </a:t>
            </a:r>
            <a:r>
              <a:rPr lang="en" sz="1800" dirty="0" err="1"/>
              <a:t>pontos</a:t>
            </a:r>
            <a:r>
              <a:rPr lang="en" sz="1800" dirty="0"/>
              <a:t> </a:t>
            </a:r>
            <a:r>
              <a:rPr lang="en" sz="1800" dirty="0" err="1"/>
              <a:t>cada</a:t>
            </a:r>
            <a:r>
              <a:rPr lang="en" sz="1800" dirty="0"/>
              <a:t> </a:t>
            </a:r>
            <a:r>
              <a:rPr lang="en" sz="1800" dirty="0" err="1"/>
              <a:t>uma</a:t>
            </a:r>
            <a:endParaRPr sz="1800" dirty="0" err="1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 dirty="0"/>
              <a:t>3 provas presenciais e </a:t>
            </a:r>
            <a:r>
              <a:rPr lang="en" sz="2200" dirty="0" err="1"/>
              <a:t>sem</a:t>
            </a:r>
            <a:r>
              <a:rPr lang="en" sz="2200" dirty="0"/>
              <a:t> consulta: 95 </a:t>
            </a:r>
            <a:r>
              <a:rPr lang="en" sz="2200" dirty="0" err="1"/>
              <a:t>pontos</a:t>
            </a:r>
            <a:endParaRPr sz="2200" dirty="0" err="1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Prova 1 – 30 pontos – </a:t>
            </a:r>
            <a:r>
              <a:rPr lang="pt-BR" sz="1800" i="1" dirty="0"/>
              <a:t>Aulas 01, 02, 03, 04, 05 e 06</a:t>
            </a:r>
            <a:endParaRPr lang="en" sz="18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Prova 2 – 30 </a:t>
            </a:r>
            <a:r>
              <a:rPr lang="en" sz="1800" dirty="0" err="1"/>
              <a:t>pontos</a:t>
            </a:r>
            <a:r>
              <a:rPr lang="en" sz="1800" dirty="0"/>
              <a:t> – </a:t>
            </a:r>
            <a:r>
              <a:rPr lang="pt-BR" sz="1800" i="1" dirty="0"/>
              <a:t>Aulas 07, 08, 09, 10, 11 e 12 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pt-BR" sz="1800" dirty="0"/>
              <a:t>P</a:t>
            </a:r>
            <a:r>
              <a:rPr lang="en" sz="1800" dirty="0" err="1"/>
              <a:t>rova</a:t>
            </a:r>
            <a:r>
              <a:rPr lang="en" sz="1800" dirty="0"/>
              <a:t> 3 – 35 </a:t>
            </a:r>
            <a:r>
              <a:rPr lang="en" sz="1800" dirty="0" err="1"/>
              <a:t>pontos</a:t>
            </a:r>
            <a:r>
              <a:rPr lang="en" sz="1800" dirty="0"/>
              <a:t> – </a:t>
            </a:r>
            <a:r>
              <a:rPr lang="pt-BR" sz="1800" i="1" dirty="0"/>
              <a:t>Aulas 13, 14, 15, 16, 17 e 18</a:t>
            </a:r>
            <a:endParaRPr sz="1800" dirty="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Prova de 2a chamada (para quem perdeu alguma prova - matéria toda)</a:t>
            </a:r>
            <a:endParaRPr sz="1800" dirty="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Exame Especial (matéria toda)</a:t>
            </a:r>
            <a:endParaRPr sz="1800"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387" name="Google Shape;38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>
            <a:spLocks noGrp="1"/>
          </p:cNvSpPr>
          <p:nvPr>
            <p:ph type="title"/>
          </p:nvPr>
        </p:nvSpPr>
        <p:spPr>
          <a:xfrm>
            <a:off x="332550" y="1283225"/>
            <a:ext cx="85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>
                <a:solidFill>
                  <a:schemeClr val="dk2"/>
                </a:solidFill>
              </a:rPr>
              <a:t>Obrigado!</a:t>
            </a:r>
            <a:endParaRPr sz="46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</a:rPr>
              <a:t>eduardocunha11@gmail.com</a:t>
            </a: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414" name="Google Shape;41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831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  = empresa &amp; app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831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  = empresa &amp; app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X = Uber, iFood, Zoom, YouTube, Inter, Nubank, etc.</a:t>
            </a:r>
            <a:endParaRPr sz="28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83100" y="161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Empresa de software ⇒ movida por </a:t>
            </a:r>
            <a:r>
              <a:rPr lang="en" sz="3000" b="1"/>
              <a:t>engenheiros de software</a:t>
            </a:r>
            <a:endParaRPr sz="3000" b="1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885" y="1546550"/>
            <a:ext cx="5269824" cy="29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2871350" y="4658875"/>
            <a:ext cx="32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GitLab team photo, New Orleans, 2019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1" cy="219965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" name="Google Shape;100;p20"/>
          <p:cNvSpPr txBox="1"/>
          <p:nvPr/>
        </p:nvSpPr>
        <p:spPr>
          <a:xfrm>
            <a:off x="951625" y="3327875"/>
            <a:ext cx="76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https://tecnoblog.net/457977/nubank-abre-300-vagas-de-emprego-40-sao-para-engenheiros/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235500" y="4666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400"/>
              <a:t>Mercado de trabalho global</a:t>
            </a:r>
            <a:endParaRPr sz="3400" b="1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1398238"/>
            <a:ext cx="7968700" cy="3153925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961</Words>
  <Application>Microsoft Office PowerPoint</Application>
  <PresentationFormat>Apresentação na tela (16:9)</PresentationFormat>
  <Paragraphs>233</Paragraphs>
  <Slides>45</Slides>
  <Notes>45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Simple Light</vt:lpstr>
      <vt:lpstr>Engenharia de Software I (2ECOM.042)   Apresentação da Disciplina - 2024/2   Prof. Eduardo Cunha Campos  edu@cefetmg.br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Cargos de mercado para ES </vt:lpstr>
      <vt:lpstr>Devs trabalham próximos dos seguintes cargos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Programação (programming in the small)</vt:lpstr>
      <vt:lpstr>Engenharia de Software (programming in the large)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Explorando um pouco mais…</vt:lpstr>
      <vt:lpstr>4 T's da Engenharia de Software</vt:lpstr>
      <vt:lpstr>Apresentação do PowerPoint</vt:lpstr>
      <vt:lpstr>Pré-requisitos</vt:lpstr>
      <vt:lpstr>Bibliografia Principal </vt:lpstr>
      <vt:lpstr>Capítulos</vt:lpstr>
      <vt:lpstr>Também estão disponíveis (https://engsoftmoderna.info)</vt:lpstr>
      <vt:lpstr>Bibliografia Complementar</vt:lpstr>
      <vt:lpstr>Apresentação do PowerPoint</vt:lpstr>
      <vt:lpstr>Apresentação do PowerPoint</vt:lpstr>
      <vt:lpstr>Avaliação</vt:lpstr>
      <vt:lpstr>Obrigado!  eduardocunha11@gmail.com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(DCC 603)   Apresentação da Disciplina - 2024/1   Prof. Marco Tulio Valente  mtov@dcc.ufmg.br  </dc:title>
  <cp:lastModifiedBy>Eduardo Cunha Campos</cp:lastModifiedBy>
  <cp:revision>19</cp:revision>
  <dcterms:modified xsi:type="dcterms:W3CDTF">2024-10-10T18:10:29Z</dcterms:modified>
</cp:coreProperties>
</file>